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9"/>
  </p:notesMasterIdLst>
  <p:sldIdLst>
    <p:sldId id="256" r:id="rId2"/>
    <p:sldId id="258" r:id="rId3"/>
    <p:sldId id="259" r:id="rId4"/>
    <p:sldId id="261" r:id="rId5"/>
    <p:sldId id="296" r:id="rId6"/>
    <p:sldId id="262" r:id="rId7"/>
    <p:sldId id="263" r:id="rId8"/>
    <p:sldId id="297" r:id="rId9"/>
    <p:sldId id="300" r:id="rId10"/>
    <p:sldId id="264" r:id="rId11"/>
    <p:sldId id="318" r:id="rId12"/>
    <p:sldId id="310" r:id="rId13"/>
    <p:sldId id="299" r:id="rId14"/>
    <p:sldId id="305" r:id="rId15"/>
    <p:sldId id="319" r:id="rId16"/>
    <p:sldId id="260" r:id="rId17"/>
    <p:sldId id="280" r:id="rId18"/>
  </p:sldIdLst>
  <p:sldSz cx="9144000" cy="5143500" type="screen16x9"/>
  <p:notesSz cx="6858000" cy="9144000"/>
  <p:embeddedFontLst>
    <p:embeddedFont>
      <p:font typeface="IRANSans" panose="020B0604020202020204" charset="-78"/>
      <p:regular r:id="rId20"/>
      <p:bold r:id="rId21"/>
    </p:embeddedFont>
    <p:embeddedFont>
      <p:font typeface="Roboto Slab" pitchFamily="2" charset="0"/>
      <p:regular r:id="rId22"/>
      <p:bold r:id="rId23"/>
    </p:embeddedFont>
    <p:embeddedFont>
      <p:font typeface="Source Sans Pro" panose="020B0503030403020204" pitchFamily="34" charset="0"/>
      <p:regular r:id="rId24"/>
      <p:bold r:id="rId25"/>
      <p:italic r:id="rId26"/>
      <p:boldItalic r:id="rId27"/>
    </p:embeddedFont>
    <p:embeddedFont>
      <p:font typeface="Times" panose="02020603050405020304" pitchFamily="18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91EA"/>
    <a:srgbClr val="ECEFF1"/>
    <a:srgbClr val="607D8B"/>
    <a:srgbClr val="0053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01FB10D-A61A-4DE4-8506-F670E7A89527}">
  <a:tblStyle styleId="{701FB10D-A61A-4DE4-8506-F670E7A8952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398DAF6-0271-4389-B3DC-BA433CC306D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55"/>
    <p:restoredTop sz="80774"/>
  </p:normalViewPr>
  <p:slideViewPr>
    <p:cSldViewPr snapToGrid="0">
      <p:cViewPr varScale="1">
        <p:scale>
          <a:sx n="118" d="100"/>
          <a:sy n="118" d="100"/>
        </p:scale>
        <p:origin x="14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-317500" algn="justLow" defTabSz="914400" rtl="1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اصول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کلیدی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پشت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SAN و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تفاوت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آن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با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معماری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های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سنتی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GAN.</a:t>
            </a:r>
            <a:endParaRPr lang="fa-IR" sz="1800" dirty="0">
              <a:solidFill>
                <a:schemeClr val="dk1"/>
              </a:solidFill>
              <a:latin typeface="IRANSans" panose="02040503050201020203" pitchFamily="18" charset="-78"/>
              <a:ea typeface="Source Sans Pro"/>
              <a:cs typeface="IRANSans" panose="02040503050201020203" pitchFamily="18" charset="-78"/>
              <a:sym typeface="Source Sans Pro"/>
            </a:endParaRPr>
          </a:p>
          <a:p>
            <a:pPr marL="0" marR="0" algn="justLow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" panose="02020603050405020304" pitchFamily="18" charset="0"/>
              <a:ea typeface="Times New Roman" panose="02020603050405020304" pitchFamily="18" charset="0"/>
              <a:cs typeface="Nazanin" panose="00000400000000000000" pitchFamily="2" charset="-78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-317500" algn="justLow" defTabSz="914400" rtl="1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اصول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کلیدی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پشت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SAN و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تفاوت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آن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با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معماری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های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سنتی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GAN.</a:t>
            </a:r>
            <a:endParaRPr lang="fa-IR" sz="1800" dirty="0">
              <a:solidFill>
                <a:schemeClr val="dk1"/>
              </a:solidFill>
              <a:latin typeface="IRANSans" panose="02040503050201020203" pitchFamily="18" charset="-78"/>
              <a:ea typeface="Source Sans Pro"/>
              <a:cs typeface="IRANSans" panose="02040503050201020203" pitchFamily="18" charset="-78"/>
              <a:sym typeface="Source Sans Pro"/>
            </a:endParaRPr>
          </a:p>
          <a:p>
            <a:pPr marL="0" marR="0" algn="justLow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" panose="02020603050405020304" pitchFamily="18" charset="0"/>
              <a:ea typeface="Times New Roman" panose="02020603050405020304" pitchFamily="18" charset="0"/>
              <a:cs typeface="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380672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-317500" algn="justLow" defTabSz="914400" rtl="1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توضیح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دهید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که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چگونه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SAN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در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وظیفه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سنتز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گفتار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اعمال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می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شود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و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چگونه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محدودیت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های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روش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های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موجود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را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برطرف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می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کند</a:t>
            </a:r>
            <a:r>
              <a:rPr lang="en-US" sz="18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  <a:sym typeface="Source Sans Pro"/>
              </a:rPr>
              <a:t>.</a:t>
            </a:r>
            <a:endParaRPr lang="fa-IR" sz="1800" dirty="0">
              <a:solidFill>
                <a:schemeClr val="dk1"/>
              </a:solidFill>
              <a:latin typeface="IRANSans" panose="02040503050201020203" pitchFamily="18" charset="-78"/>
              <a:ea typeface="Source Sans Pro"/>
              <a:cs typeface="IRANSans" panose="02040503050201020203" pitchFamily="18" charset="-78"/>
            </a:endParaRPr>
          </a:p>
          <a:p>
            <a:pPr marL="0" marR="0" algn="justLow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" panose="02020603050405020304" pitchFamily="18" charset="0"/>
              <a:ea typeface="Times New Roman" panose="02020603050405020304" pitchFamily="18" charset="0"/>
              <a:cs typeface="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381942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3932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algn="justLow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a-IR" sz="1800" dirty="0">
                <a:effectLst/>
                <a:latin typeface="Times" panose="02020603050405020304" pitchFamily="18" charset="0"/>
                <a:ea typeface="Times New Roman" panose="02020603050405020304" pitchFamily="18" charset="0"/>
                <a:cs typeface="Nazanin" panose="00000400000000000000" pitchFamily="2" charset="-78"/>
              </a:rPr>
              <a:t>تابع فعال ساز </a:t>
            </a:r>
            <a:r>
              <a:rPr lang="en-US" sz="1800" dirty="0" err="1">
                <a:effectLst/>
                <a:latin typeface="Times" panose="02020603050405020304" pitchFamily="18" charset="0"/>
                <a:ea typeface="Times New Roman" panose="02020603050405020304" pitchFamily="18" charset="0"/>
                <a:cs typeface="Nazanin" panose="00000400000000000000" pitchFamily="2" charset="-78"/>
              </a:rPr>
              <a:t>snakebeta</a:t>
            </a:r>
            <a:r>
              <a:rPr lang="en-US" sz="1800" dirty="0">
                <a:effectLst/>
                <a:latin typeface="Times" panose="02020603050405020304" pitchFamily="18" charset="0"/>
                <a:ea typeface="Times New Roman" panose="02020603050405020304" pitchFamily="18" charset="0"/>
                <a:cs typeface="Nazanin" panose="00000400000000000000" pitchFamily="2" charset="-78"/>
              </a:rPr>
              <a:t> </a:t>
            </a:r>
            <a:r>
              <a:rPr lang="fa-IR" sz="1800" dirty="0">
                <a:effectLst/>
                <a:latin typeface="Times" panose="02020603050405020304" pitchFamily="18" charset="0"/>
                <a:ea typeface="Times New Roman" panose="02020603050405020304" pitchFamily="18" charset="0"/>
                <a:cs typeface="Nazanin" panose="00000400000000000000" pitchFamily="2" charset="-78"/>
              </a:rPr>
              <a:t> باعث بدتر شدن وضعیت در فرکانس های بالا میشود</a:t>
            </a:r>
          </a:p>
          <a:p>
            <a:pPr marL="0" marR="0" algn="justLow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" panose="02020603050405020304" pitchFamily="18" charset="0"/>
              <a:ea typeface="Times New Roman" panose="02020603050405020304" pitchFamily="18" charset="0"/>
              <a:cs typeface="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500270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algn="justLow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a-IR" sz="1800" dirty="0">
                <a:effectLst/>
                <a:latin typeface="Times" panose="02020603050405020304" pitchFamily="18" charset="0"/>
                <a:ea typeface="Times New Roman" panose="02020603050405020304" pitchFamily="18" charset="0"/>
                <a:cs typeface="Nazanin" panose="00000400000000000000" pitchFamily="2" charset="-78"/>
              </a:rPr>
              <a:t>تابع فعال ساز </a:t>
            </a:r>
            <a:r>
              <a:rPr lang="en-US" sz="1800" dirty="0" err="1">
                <a:effectLst/>
                <a:latin typeface="Times" panose="02020603050405020304" pitchFamily="18" charset="0"/>
                <a:ea typeface="Times New Roman" panose="02020603050405020304" pitchFamily="18" charset="0"/>
                <a:cs typeface="Nazanin" panose="00000400000000000000" pitchFamily="2" charset="-78"/>
              </a:rPr>
              <a:t>snakebeta</a:t>
            </a:r>
            <a:r>
              <a:rPr lang="en-US" sz="1800" dirty="0">
                <a:effectLst/>
                <a:latin typeface="Times" panose="02020603050405020304" pitchFamily="18" charset="0"/>
                <a:ea typeface="Times New Roman" panose="02020603050405020304" pitchFamily="18" charset="0"/>
                <a:cs typeface="Nazanin" panose="00000400000000000000" pitchFamily="2" charset="-78"/>
              </a:rPr>
              <a:t> </a:t>
            </a:r>
            <a:r>
              <a:rPr lang="fa-IR" sz="1800" dirty="0">
                <a:effectLst/>
                <a:latin typeface="Times" panose="02020603050405020304" pitchFamily="18" charset="0"/>
                <a:ea typeface="Times New Roman" panose="02020603050405020304" pitchFamily="18" charset="0"/>
                <a:cs typeface="Nazanin" panose="00000400000000000000" pitchFamily="2" charset="-78"/>
              </a:rPr>
              <a:t> باعث بدتر شدن وضعیت در فرکانس های بالا میشود</a:t>
            </a:r>
          </a:p>
          <a:p>
            <a:pPr marL="0" marR="0" algn="justLow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lang="en-US" sz="1800" dirty="0">
              <a:effectLst/>
              <a:latin typeface="Times" panose="02020603050405020304" pitchFamily="18" charset="0"/>
              <a:ea typeface="Times New Roman" panose="02020603050405020304" pitchFamily="18" charset="0"/>
              <a:cs typeface="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577974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Google Shape;40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r" rtl="1">
              <a:buNone/>
            </a:pPr>
            <a:endParaRPr lang="fa-IR" b="0" i="0" dirty="0">
              <a:solidFill>
                <a:srgbClr val="F9F9F9"/>
              </a:solidFill>
              <a:effectLst/>
              <a:latin typeface="Söhn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8958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s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48148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012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4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 rot="10800000" flipH="1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>
            <a:spLocks noGrp="1"/>
          </p:cNvSpPr>
          <p:nvPr>
            <p:ph type="body" idx="1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sz="3600" i="1"/>
            </a:lvl1pPr>
            <a:lvl2pPr marL="914400" lvl="1" indent="-457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3600" i="1"/>
            </a:lvl2pPr>
            <a:lvl3pPr marL="1371600" lvl="2" indent="-457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sz="3600" i="1"/>
            </a:lvl3pPr>
            <a:lvl4pPr marL="1828800" lvl="3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4pPr>
            <a:lvl5pPr marL="2286000" lvl="4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5pPr>
            <a:lvl6pPr marL="2743200" lvl="5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6pPr>
            <a:lvl7pPr marL="3200400" lvl="6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7pPr>
            <a:lvl8pPr marL="3657600" lvl="7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8pPr>
            <a:lvl9pPr marL="4114800" lvl="8" indent="-45720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33" name="Google Shape;33;p4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0" b="1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sz="60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6" name="Google Shape;36;p4"/>
          <p:cNvCxnSpPr>
            <a:endCxn id="34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4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4"/>
          <p:cNvCxnSpPr/>
          <p:nvPr/>
        </p:nvCxnSpPr>
        <p:spPr>
          <a:xfrm rot="10800000" flipH="1">
            <a:off x="4704510" y="351930"/>
            <a:ext cx="347100" cy="47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4"/>
          <p:cNvSpPr txBox="1">
            <a:spLocks noGrp="1"/>
          </p:cNvSpPr>
          <p:nvPr>
            <p:ph type="sldNum" idx="12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6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emf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983405" y="1610315"/>
            <a:ext cx="5987249" cy="83196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algn="r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a-IR" sz="1800" b="1" dirty="0">
                <a:solidFill>
                  <a:srgbClr val="0D0D0D"/>
                </a:solidFill>
                <a:effectLst/>
                <a:latin typeface="IRANSans" panose="02040503050201020203" pitchFamily="18" charset="-78"/>
                <a:ea typeface="Times New Roman" panose="02020603050405020304" pitchFamily="18" charset="0"/>
                <a:cs typeface="IRANSans" panose="02040503050201020203" pitchFamily="18" charset="-78"/>
              </a:rPr>
              <a:t>تشخیص انواع کشتی توسط الگوریتم </a:t>
            </a:r>
            <a:r>
              <a:rPr lang="en-US" sz="1800" b="1" dirty="0">
                <a:solidFill>
                  <a:srgbClr val="0D0D0D"/>
                </a:solidFill>
                <a:effectLst/>
                <a:latin typeface="IRANSans" panose="02040503050201020203" pitchFamily="18" charset="-78"/>
                <a:ea typeface="Times New Roman" panose="02020603050405020304" pitchFamily="18" charset="0"/>
                <a:cs typeface="IRANSans" panose="02040503050201020203" pitchFamily="18" charset="-78"/>
              </a:rPr>
              <a:t>YOLO </a:t>
            </a:r>
            <a:r>
              <a:rPr lang="fa-IR" sz="1800" b="1" dirty="0">
                <a:solidFill>
                  <a:srgbClr val="0D0D0D"/>
                </a:solidFill>
                <a:effectLst/>
                <a:latin typeface="IRANSans" panose="02040503050201020203" pitchFamily="18" charset="-78"/>
                <a:ea typeface="Times New Roman" panose="02020603050405020304" pitchFamily="18" charset="0"/>
                <a:cs typeface="IRANSans" panose="02040503050201020203" pitchFamily="18" charset="-78"/>
              </a:rPr>
              <a:t>در تصاویر </a:t>
            </a:r>
            <a:endParaRPr lang="en-US" sz="1800" dirty="0">
              <a:effectLst/>
              <a:latin typeface="IRANSans" panose="02040503050201020203" pitchFamily="18" charset="-78"/>
              <a:ea typeface="Times New Roman" panose="02020603050405020304" pitchFamily="18" charset="0"/>
              <a:cs typeface="IRANSans" panose="02040503050201020203" pitchFamily="18" charset="-78"/>
            </a:endParaRPr>
          </a:p>
        </p:txBody>
      </p:sp>
      <p:sp>
        <p:nvSpPr>
          <p:cNvPr id="2" name="Google Shape;70;p12">
            <a:extLst>
              <a:ext uri="{FF2B5EF4-FFF2-40B4-BE49-F238E27FC236}">
                <a16:creationId xmlns:a16="http://schemas.microsoft.com/office/drawing/2014/main" id="{745D1637-F851-C04D-7D24-BF9D80B9DBCE}"/>
              </a:ext>
            </a:extLst>
          </p:cNvPr>
          <p:cNvSpPr txBox="1">
            <a:spLocks/>
          </p:cNvSpPr>
          <p:nvPr/>
        </p:nvSpPr>
        <p:spPr>
          <a:xfrm>
            <a:off x="1700185" y="2571750"/>
            <a:ext cx="5807400" cy="488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800"/>
              <a:buFont typeface="Roboto Slab"/>
              <a:buNone/>
              <a:defRPr sz="58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800"/>
              <a:buFont typeface="Roboto Slab"/>
              <a:buNone/>
              <a:defRPr sz="58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800"/>
              <a:buFont typeface="Roboto Slab"/>
              <a:buNone/>
              <a:defRPr sz="58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800"/>
              <a:buFont typeface="Roboto Slab"/>
              <a:buNone/>
              <a:defRPr sz="58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800"/>
              <a:buFont typeface="Roboto Slab"/>
              <a:buNone/>
              <a:defRPr sz="58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800"/>
              <a:buFont typeface="Roboto Slab"/>
              <a:buNone/>
              <a:defRPr sz="58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800"/>
              <a:buFont typeface="Roboto Slab"/>
              <a:buNone/>
              <a:defRPr sz="58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800"/>
              <a:buFont typeface="Roboto Slab"/>
              <a:buNone/>
              <a:defRPr sz="58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800"/>
              <a:buFont typeface="Roboto Slab"/>
              <a:buNone/>
              <a:defRPr sz="5800" b="1" i="0" u="none" strike="noStrike" cap="none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algn="l"/>
            <a:r>
              <a:rPr lang="en-US" sz="1800" b="1" dirty="0">
                <a:effectLst/>
                <a:latin typeface="Times" panose="02020603050405020304" pitchFamily="18" charset="0"/>
                <a:ea typeface="Times New Roman" panose="02020603050405020304" pitchFamily="18" charset="0"/>
                <a:cs typeface="B Nazanin" panose="00000400000000000000" pitchFamily="2" charset="-78"/>
              </a:rPr>
              <a:t>Ships object detection using Yolo Algorithm</a:t>
            </a:r>
            <a:endParaRPr lang="fa-IR" sz="1800" dirty="0">
              <a:latin typeface="IRANSans" panose="02040503050201020203" pitchFamily="18" charset="-78"/>
              <a:cs typeface="IRANSans" panose="02040503050201020203" pitchFamily="18" charset="-7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Proposed Approach</a:t>
            </a: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026" name="Picture 24" descr="Brief summary of YOLOv8 model structure · Issue #189 ·  ultralytics/ultralytics · GitHub">
            <a:extLst>
              <a:ext uri="{FF2B5EF4-FFF2-40B4-BE49-F238E27FC236}">
                <a16:creationId xmlns:a16="http://schemas.microsoft.com/office/drawing/2014/main" id="{8DD85162-0A0E-6508-B493-9891AF32E8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811" y="1010720"/>
            <a:ext cx="3612378" cy="3769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Proposed Approach</a:t>
            </a: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99F8F0A-5A6D-3D5F-777D-84125D5162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054" y="1212709"/>
            <a:ext cx="5706318" cy="3008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6155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Proposed Approach</a:t>
            </a: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2B8D1E-DA79-AD39-622F-93B9214D76EB}"/>
              </a:ext>
            </a:extLst>
          </p:cNvPr>
          <p:cNvSpPr txBox="1"/>
          <p:nvPr/>
        </p:nvSpPr>
        <p:spPr>
          <a:xfrm>
            <a:off x="832685" y="1240358"/>
            <a:ext cx="7571700" cy="19082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rtl="1">
              <a:lnSpc>
                <a:spcPct val="150000"/>
              </a:lnSpc>
              <a:spcBef>
                <a:spcPts val="600"/>
              </a:spcBef>
              <a:buClr>
                <a:schemeClr val="accent4"/>
              </a:buClr>
              <a:buSzPts val="2000"/>
            </a:pPr>
            <a:r>
              <a:rPr lang="fa-IR" sz="16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آموزش شبکه بر روی مدل از پیش آموزش دیده شده </a:t>
            </a:r>
            <a:r>
              <a:rPr lang="en-US" sz="16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YOLOv8</a:t>
            </a:r>
            <a:endParaRPr lang="fa-IR" sz="1600" dirty="0">
              <a:solidFill>
                <a:schemeClr val="dk1"/>
              </a:solidFill>
              <a:latin typeface="IRANSans" panose="02040503050201020203" pitchFamily="18" charset="-78"/>
              <a:ea typeface="Source Sans Pro"/>
              <a:cs typeface="IRANSans" panose="02040503050201020203" pitchFamily="18" charset="-78"/>
            </a:endParaRPr>
          </a:p>
          <a:p>
            <a:pPr algn="r" rtl="1">
              <a:lnSpc>
                <a:spcPct val="150000"/>
              </a:lnSpc>
              <a:spcBef>
                <a:spcPts val="600"/>
              </a:spcBef>
              <a:buClr>
                <a:schemeClr val="accent4"/>
              </a:buClr>
              <a:buSzPts val="2000"/>
            </a:pPr>
            <a:r>
              <a:rPr lang="fa-IR" sz="16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آموزش مدل بر روی شبکه </a:t>
            </a:r>
            <a:r>
              <a:rPr lang="en-US" sz="16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Mask RCNN</a:t>
            </a:r>
            <a:endParaRPr lang="fa-IR" sz="1600" dirty="0">
              <a:solidFill>
                <a:schemeClr val="dk1"/>
              </a:solidFill>
              <a:latin typeface="IRANSans" panose="02040503050201020203" pitchFamily="18" charset="-78"/>
              <a:ea typeface="Source Sans Pro"/>
              <a:cs typeface="IRANSans" panose="02040503050201020203" pitchFamily="18" charset="-78"/>
            </a:endParaRPr>
          </a:p>
          <a:p>
            <a:pPr algn="r" rtl="1">
              <a:lnSpc>
                <a:spcPct val="150000"/>
              </a:lnSpc>
              <a:spcBef>
                <a:spcPts val="600"/>
              </a:spcBef>
              <a:buClr>
                <a:schemeClr val="accent4"/>
              </a:buClr>
              <a:buSzPts val="2000"/>
            </a:pPr>
            <a:r>
              <a:rPr lang="fa-IR" sz="16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ترکیب دو مدل </a:t>
            </a:r>
            <a:r>
              <a:rPr lang="en-US" sz="16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YOLO</a:t>
            </a:r>
            <a:r>
              <a:rPr lang="fa-IR" sz="16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 و </a:t>
            </a:r>
            <a:r>
              <a:rPr lang="en-US" sz="16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MASK R-</a:t>
            </a:r>
            <a:r>
              <a:rPr lang="en-US" sz="1600" dirty="0" err="1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cnn</a:t>
            </a:r>
            <a:r>
              <a:rPr lang="fa-IR" sz="1600" dirty="0">
                <a:solidFill>
                  <a:schemeClr val="dk1"/>
                </a:solidFill>
                <a:latin typeface="IRANSans" panose="02040503050201020203" pitchFamily="18" charset="-78"/>
                <a:ea typeface="Source Sans Pro"/>
                <a:cs typeface="IRANSans" panose="02040503050201020203" pitchFamily="18" charset="-78"/>
              </a:rPr>
              <a:t> برای دریافت نتایج دقیق تر</a:t>
            </a:r>
          </a:p>
          <a:p>
            <a:pPr algn="r" rtl="1"/>
            <a:br>
              <a:rPr lang="fa-IR" sz="2000" dirty="0"/>
            </a:br>
            <a:endParaRPr lang="en-US" sz="1600" dirty="0">
              <a:solidFill>
                <a:schemeClr val="dk1"/>
              </a:solidFill>
              <a:latin typeface="IRANSans" panose="02040503050201020203" pitchFamily="18" charset="-78"/>
              <a:ea typeface="Source Sans Pro"/>
              <a:cs typeface="IRANSans" panose="02040503050201020203" pitchFamily="18" charset="-78"/>
              <a:sym typeface="Source Sans Pro"/>
            </a:endParaRPr>
          </a:p>
        </p:txBody>
      </p:sp>
    </p:spTree>
    <p:extLst>
      <p:ext uri="{BB962C8B-B14F-4D97-AF65-F5344CB8AC3E}">
        <p14:creationId xmlns:p14="http://schemas.microsoft.com/office/powerpoint/2010/main" val="1606511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5.</a:t>
            </a:r>
            <a:endParaRPr sz="6000" dirty="0">
              <a:solidFill>
                <a:schemeClr val="accent4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400" dirty="0">
                <a:latin typeface="IRANSans" panose="02040503050201020203" pitchFamily="18" charset="-78"/>
                <a:cs typeface="IRANSans" panose="02040503050201020203" pitchFamily="18" charset="-78"/>
              </a:rPr>
              <a:t>نتایج مورد انتظار</a:t>
            </a:r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Expected Results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974463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EBBE409-22A6-FA7D-6502-A48E4AFCE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495" y="1010720"/>
            <a:ext cx="6964067" cy="348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71314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Results</a:t>
            </a:r>
          </a:p>
        </p:txBody>
      </p:sp>
      <p:sp>
        <p:nvSpPr>
          <p:cNvPr id="144" name="Google Shape;144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AA34915-A9BC-77EF-0FB1-B7AE63D2FF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5560981"/>
              </p:ext>
            </p:extLst>
          </p:nvPr>
        </p:nvGraphicFramePr>
        <p:xfrm>
          <a:off x="372234" y="1494611"/>
          <a:ext cx="8181047" cy="2286000"/>
        </p:xfrm>
        <a:graphic>
          <a:graphicData uri="http://schemas.openxmlformats.org/drawingml/2006/table">
            <a:tbl>
              <a:tblPr firstRow="1" bandRow="1">
                <a:tableStyleId>{701FB10D-A61A-4DE4-8506-F670E7A89527}</a:tableStyleId>
              </a:tblPr>
              <a:tblGrid>
                <a:gridCol w="774329">
                  <a:extLst>
                    <a:ext uri="{9D8B030D-6E8A-4147-A177-3AD203B41FA5}">
                      <a16:colId xmlns:a16="http://schemas.microsoft.com/office/drawing/2014/main" val="1867936744"/>
                    </a:ext>
                  </a:extLst>
                </a:gridCol>
                <a:gridCol w="1900688">
                  <a:extLst>
                    <a:ext uri="{9D8B030D-6E8A-4147-A177-3AD203B41FA5}">
                      <a16:colId xmlns:a16="http://schemas.microsoft.com/office/drawing/2014/main" val="732758023"/>
                    </a:ext>
                  </a:extLst>
                </a:gridCol>
                <a:gridCol w="1585327">
                  <a:extLst>
                    <a:ext uri="{9D8B030D-6E8A-4147-A177-3AD203B41FA5}">
                      <a16:colId xmlns:a16="http://schemas.microsoft.com/office/drawing/2014/main" val="1442307038"/>
                    </a:ext>
                  </a:extLst>
                </a:gridCol>
                <a:gridCol w="1849549">
                  <a:extLst>
                    <a:ext uri="{9D8B030D-6E8A-4147-A177-3AD203B41FA5}">
                      <a16:colId xmlns:a16="http://schemas.microsoft.com/office/drawing/2014/main" val="3485066436"/>
                    </a:ext>
                  </a:extLst>
                </a:gridCol>
                <a:gridCol w="2071154">
                  <a:extLst>
                    <a:ext uri="{9D8B030D-6E8A-4147-A177-3AD203B41FA5}">
                      <a16:colId xmlns:a16="http://schemas.microsoft.com/office/drawing/2014/main" val="26451426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metrics/precision(B)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metrics/recall(B)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metrics/mAP50(B)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metrics/mAP50-95(B)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858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YOLO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0.87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0.77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0.85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0.67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49394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Mask-RCNN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0. 80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7705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YOLOv9(3epochs)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0" i="0" u="none" strike="noStrike" cap="none" dirty="0">
                          <a:solidFill>
                            <a:srgbClr val="000000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0.52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5298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492910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body" idx="1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a-IR" sz="3200" i="0" dirty="0">
                <a:latin typeface="IRANSans" panose="02040503050201020203" pitchFamily="18" charset="-78"/>
                <a:cs typeface="IRANSans" panose="02040503050201020203" pitchFamily="18" charset="-78"/>
              </a:rPr>
              <a:t>تو مگو به ،بجنگند و ز صلح من چه </a:t>
            </a:r>
            <a:r>
              <a:rPr lang="fa-IR" sz="3200" i="0" dirty="0" err="1">
                <a:latin typeface="IRANSans" panose="02040503050201020203" pitchFamily="18" charset="-78"/>
                <a:cs typeface="IRANSans" panose="02040503050201020203" pitchFamily="18" charset="-78"/>
              </a:rPr>
              <a:t>آيد</a:t>
            </a:r>
            <a:endParaRPr lang="fa-IR" sz="3200" i="0" dirty="0">
              <a:latin typeface="IRANSans" panose="02040503050201020203" pitchFamily="18" charset="-78"/>
              <a:cs typeface="IRANSans" panose="02040503050201020203" pitchFamily="18" charset="-78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a-IR" sz="3200" i="0" dirty="0">
                <a:latin typeface="IRANSans" panose="02040503050201020203" pitchFamily="18" charset="-78"/>
                <a:cs typeface="IRANSans" panose="02040503050201020203" pitchFamily="18" charset="-78"/>
              </a:rPr>
              <a:t>تو </a:t>
            </a:r>
            <a:r>
              <a:rPr lang="fa-IR" sz="3200" i="0" dirty="0" err="1">
                <a:latin typeface="IRANSans" panose="02040503050201020203" pitchFamily="18" charset="-78"/>
                <a:cs typeface="IRANSans" panose="02040503050201020203" pitchFamily="18" charset="-78"/>
              </a:rPr>
              <a:t>يكي</a:t>
            </a:r>
            <a:r>
              <a:rPr lang="fa-IR" sz="3200" i="0" dirty="0">
                <a:latin typeface="IRANSans" panose="02040503050201020203" pitchFamily="18" charset="-78"/>
                <a:cs typeface="IRANSans" panose="02040503050201020203" pitchFamily="18" charset="-78"/>
              </a:rPr>
              <a:t> نه </a:t>
            </a:r>
            <a:r>
              <a:rPr lang="fa-IR" sz="3200" i="0" dirty="0" err="1">
                <a:latin typeface="IRANSans" panose="02040503050201020203" pitchFamily="18" charset="-78"/>
                <a:cs typeface="IRANSans" panose="02040503050201020203" pitchFamily="18" charset="-78"/>
              </a:rPr>
              <a:t>اي</a:t>
            </a:r>
            <a:r>
              <a:rPr lang="fa-IR" sz="3200" i="0" dirty="0">
                <a:latin typeface="IRANSans" panose="02040503050201020203" pitchFamily="18" charset="-78"/>
                <a:cs typeface="IRANSans" panose="02040503050201020203" pitchFamily="18" charset="-78"/>
              </a:rPr>
              <a:t> </a:t>
            </a:r>
            <a:r>
              <a:rPr lang="fa-IR" sz="3200" i="0" dirty="0" err="1">
                <a:latin typeface="IRANSans" panose="02040503050201020203" pitchFamily="18" charset="-78"/>
                <a:cs typeface="IRANSans" panose="02040503050201020203" pitchFamily="18" charset="-78"/>
              </a:rPr>
              <a:t>هزاري</a:t>
            </a:r>
            <a:r>
              <a:rPr lang="fa-IR" sz="3200" i="0" dirty="0">
                <a:latin typeface="IRANSans" panose="02040503050201020203" pitchFamily="18" charset="-78"/>
                <a:cs typeface="IRANSans" panose="02040503050201020203" pitchFamily="18" charset="-78"/>
              </a:rPr>
              <a:t> تو چراغ خود برافروز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fa-IR" sz="3200" i="0" dirty="0">
                <a:solidFill>
                  <a:srgbClr val="0091EA"/>
                </a:solidFill>
                <a:latin typeface="IRANSans" panose="02040503050201020203" pitchFamily="18" charset="-78"/>
                <a:cs typeface="IRANSans" panose="02040503050201020203" pitchFamily="18" charset="-78"/>
              </a:rPr>
              <a:t>#مولوي</a:t>
            </a:r>
          </a:p>
        </p:txBody>
      </p:sp>
      <p:sp>
        <p:nvSpPr>
          <p:cNvPr id="105" name="Google Shape;105;p16"/>
          <p:cNvSpPr txBox="1">
            <a:spLocks noGrp="1"/>
          </p:cNvSpPr>
          <p:nvPr>
            <p:ph type="sldNum" idx="12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36"/>
          <p:cNvSpPr txBox="1">
            <a:spLocks noGrp="1"/>
          </p:cNvSpPr>
          <p:nvPr>
            <p:ph type="ctrTitle" idx="4294967295"/>
          </p:nvPr>
        </p:nvSpPr>
        <p:spPr>
          <a:xfrm>
            <a:off x="685800" y="5165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Thanks!</a:t>
            </a:r>
            <a:endParaRPr sz="6000" b="1"/>
          </a:p>
        </p:txBody>
      </p:sp>
      <p:sp>
        <p:nvSpPr>
          <p:cNvPr id="404" name="Google Shape;404;p36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13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/>
              <a:t>Any questions?</a:t>
            </a:r>
            <a:endParaRPr sz="3600" b="1"/>
          </a:p>
        </p:txBody>
      </p:sp>
      <p:sp>
        <p:nvSpPr>
          <p:cNvPr id="405" name="Google Shape;405;p36"/>
          <p:cNvSpPr txBox="1">
            <a:spLocks noGrp="1"/>
          </p:cNvSpPr>
          <p:nvPr>
            <p:ph type="body" idx="4294967295"/>
          </p:nvPr>
        </p:nvSpPr>
        <p:spPr>
          <a:xfrm>
            <a:off x="685799" y="2464406"/>
            <a:ext cx="6982691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You can find me at: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khedmati.ir &amp; mohammad.khedmati2012@gmail.com</a:t>
            </a:r>
            <a:endParaRPr dirty="0"/>
          </a:p>
        </p:txBody>
      </p:sp>
      <p:sp>
        <p:nvSpPr>
          <p:cNvPr id="406" name="Google Shape;406;p36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4"/>
          <p:cNvSpPr/>
          <p:nvPr/>
        </p:nvSpPr>
        <p:spPr>
          <a:xfrm>
            <a:off x="5880381" y="2562025"/>
            <a:ext cx="1381800" cy="13656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4"/>
          <p:cNvSpPr txBox="1">
            <a:spLocks noGrp="1"/>
          </p:cNvSpPr>
          <p:nvPr>
            <p:ph type="ctrTitle" idx="4294967295"/>
          </p:nvPr>
        </p:nvSpPr>
        <p:spPr>
          <a:xfrm>
            <a:off x="1637500" y="592744"/>
            <a:ext cx="564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b="1" dirty="0">
                <a:latin typeface="IRANSans" panose="02040503050201020203" pitchFamily="18" charset="-78"/>
                <a:cs typeface="IRANSans" panose="02040503050201020203" pitchFamily="18" charset="-78"/>
              </a:rPr>
              <a:t>سلام!</a:t>
            </a:r>
            <a:endParaRPr sz="6000" b="1" dirty="0">
              <a:latin typeface="IRANSans" panose="02040503050201020203" pitchFamily="18" charset="-78"/>
              <a:cs typeface="IRANSans" panose="02040503050201020203" pitchFamily="18" charset="-78"/>
            </a:endParaRPr>
          </a:p>
        </p:txBody>
      </p:sp>
      <p:sp>
        <p:nvSpPr>
          <p:cNvPr id="86" name="Google Shape;86;p14"/>
          <p:cNvSpPr txBox="1">
            <a:spLocks noGrp="1"/>
          </p:cNvSpPr>
          <p:nvPr>
            <p:ph type="subTitle" idx="4294967295"/>
          </p:nvPr>
        </p:nvSpPr>
        <p:spPr>
          <a:xfrm>
            <a:off x="2902526" y="1563713"/>
            <a:ext cx="3811241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fa-IR" sz="3600" b="1" dirty="0" err="1">
                <a:latin typeface="IRANSans" panose="02040503050201020203" pitchFamily="18" charset="-78"/>
                <a:cs typeface="IRANSans" panose="02040503050201020203" pitchFamily="18" charset="-78"/>
              </a:rPr>
              <a:t>محمدخدمتی</a:t>
            </a:r>
            <a:endParaRPr sz="3600" b="1" dirty="0">
              <a:latin typeface="IRANSans" panose="02040503050201020203" pitchFamily="18" charset="-78"/>
              <a:cs typeface="IRANSans" panose="02040503050201020203" pitchFamily="18" charset="-78"/>
            </a:endParaRPr>
          </a:p>
        </p:txBody>
      </p:sp>
      <p:sp>
        <p:nvSpPr>
          <p:cNvPr id="87" name="Google Shape;87;p14"/>
          <p:cNvSpPr txBox="1">
            <a:spLocks noGrp="1"/>
          </p:cNvSpPr>
          <p:nvPr>
            <p:ph type="body" idx="4294967295"/>
          </p:nvPr>
        </p:nvSpPr>
        <p:spPr>
          <a:xfrm>
            <a:off x="1579120" y="3156092"/>
            <a:ext cx="4109400" cy="11137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 dirty="0"/>
              <a:t>You can find me at:</a:t>
            </a:r>
            <a:endParaRPr sz="2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 dirty="0"/>
              <a:t>@mohammad__khedmati</a:t>
            </a:r>
            <a:endParaRPr sz="2600" dirty="0"/>
          </a:p>
        </p:txBody>
      </p:sp>
      <p:pic>
        <p:nvPicPr>
          <p:cNvPr id="88" name="Google Shape;88;p14"/>
          <p:cNvPicPr preferRelativeResize="0"/>
          <p:nvPr/>
        </p:nvPicPr>
        <p:blipFill>
          <a:blip r:embed="rId4"/>
          <a:srcRect l="16667" r="16667"/>
          <a:stretch/>
        </p:blipFill>
        <p:spPr>
          <a:xfrm rot="5400000" flipH="1">
            <a:off x="5969309" y="2639689"/>
            <a:ext cx="1210200" cy="12102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89" name="Google Shape;89;p14"/>
          <p:cNvCxnSpPr/>
          <p:nvPr/>
        </p:nvCxnSpPr>
        <p:spPr>
          <a:xfrm>
            <a:off x="6694986" y="3933625"/>
            <a:ext cx="214500" cy="856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Google Shape;90;p14"/>
          <p:cNvCxnSpPr/>
          <p:nvPr/>
        </p:nvCxnSpPr>
        <p:spPr>
          <a:xfrm>
            <a:off x="7059842" y="3727574"/>
            <a:ext cx="394200" cy="525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Google Shape;91;p14"/>
          <p:cNvCxnSpPr/>
          <p:nvPr/>
        </p:nvCxnSpPr>
        <p:spPr>
          <a:xfrm>
            <a:off x="7224089" y="3501963"/>
            <a:ext cx="752400" cy="464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Google Shape;92;p1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144405-AC8A-FB4C-30F9-D2FCA7C6C5C8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4126" y="135470"/>
            <a:ext cx="921327" cy="89534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87;p14">
            <a:extLst>
              <a:ext uri="{FF2B5EF4-FFF2-40B4-BE49-F238E27FC236}">
                <a16:creationId xmlns:a16="http://schemas.microsoft.com/office/drawing/2014/main" id="{B22B41FD-87DD-6B64-7A06-6CE6D2B2EA84}"/>
              </a:ext>
            </a:extLst>
          </p:cNvPr>
          <p:cNvSpPr txBox="1">
            <a:spLocks/>
          </p:cNvSpPr>
          <p:nvPr/>
        </p:nvSpPr>
        <p:spPr>
          <a:xfrm>
            <a:off x="1447800" y="2595830"/>
            <a:ext cx="4321392" cy="648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r" rtl="1">
              <a:buFont typeface="Source Sans Pro"/>
              <a:buNone/>
            </a:pPr>
            <a:r>
              <a:rPr lang="fa-IR" sz="2400" dirty="0">
                <a:latin typeface="IRANSans" panose="02040503050201020203" pitchFamily="18" charset="-78"/>
                <a:cs typeface="IRANSans" panose="02040503050201020203" pitchFamily="18" charset="-78"/>
              </a:rPr>
              <a:t>ارائه شفاهی درس یادگیری ماشین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1.</a:t>
            </a:r>
            <a:endParaRPr sz="6000" dirty="0">
              <a:solidFill>
                <a:schemeClr val="accent4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400" dirty="0">
                <a:latin typeface="IRANSans" panose="02040503050201020203" pitchFamily="18" charset="-78"/>
                <a:cs typeface="IRANSans" panose="02040503050201020203" pitchFamily="18" charset="-78"/>
              </a:rPr>
              <a:t>مسئله و اهداف اصلی</a:t>
            </a:r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Main problem and objectives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Main problem and objectives</a:t>
            </a:r>
          </a:p>
        </p:txBody>
      </p:sp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86150" y="1385454"/>
            <a:ext cx="7571700" cy="34498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fa-IR" sz="1400" dirty="0">
                <a:effectLst/>
                <a:latin typeface="IRANSans" panose="02040503050201020203" pitchFamily="18" charset="-78"/>
                <a:ea typeface="Times New Roman" panose="02020603050405020304" pitchFamily="18" charset="0"/>
                <a:cs typeface="IRANSans" panose="02040503050201020203" pitchFamily="18" charset="-78"/>
              </a:rPr>
              <a:t>اهمیت فناوری های تشخیص اشیاء مانند کشتی</a:t>
            </a:r>
          </a:p>
          <a:p>
            <a:pPr marL="457200" lvl="0" indent="-38100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fa-IR" sz="1400" dirty="0">
                <a:effectLst/>
                <a:latin typeface="IRANSans" panose="02040503050201020203" pitchFamily="18" charset="-78"/>
                <a:ea typeface="Times New Roman" panose="02020603050405020304" pitchFamily="18" charset="0"/>
                <a:cs typeface="IRANSans" panose="02040503050201020203" pitchFamily="18" charset="-78"/>
              </a:rPr>
              <a:t>بهبود عملکرد ابزارهای مرتبط با تشخیص اشیاء</a:t>
            </a:r>
          </a:p>
          <a:p>
            <a:pPr marL="457200" lvl="0" indent="-38100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2400"/>
              <a:buChar char="◎"/>
            </a:pPr>
            <a:r>
              <a:rPr lang="fa-IR" sz="1400" dirty="0">
                <a:effectLst/>
                <a:latin typeface="IRANSans" panose="02040503050201020203" pitchFamily="18" charset="-78"/>
                <a:ea typeface="Times New Roman" panose="02020603050405020304" pitchFamily="18" charset="0"/>
                <a:cs typeface="IRANSans" panose="02040503050201020203" pitchFamily="18" charset="-78"/>
              </a:rPr>
              <a:t>شبکه </a:t>
            </a:r>
            <a:r>
              <a:rPr lang="en-US" sz="1400" dirty="0">
                <a:effectLst/>
                <a:latin typeface="IRANSans" panose="02040503050201020203" pitchFamily="18" charset="-78"/>
                <a:ea typeface="Times New Roman" panose="02020603050405020304" pitchFamily="18" charset="0"/>
                <a:cs typeface="IRANSans" panose="02040503050201020203" pitchFamily="18" charset="-78"/>
              </a:rPr>
              <a:t>YOLO</a:t>
            </a:r>
            <a:endParaRPr lang="fa-IR" sz="1400" dirty="0">
              <a:effectLst/>
              <a:latin typeface="IRANSans" panose="02040503050201020203" pitchFamily="18" charset="-78"/>
              <a:ea typeface="Times New Roman" panose="02020603050405020304" pitchFamily="18" charset="0"/>
              <a:cs typeface="IRANSans" panose="02040503050201020203" pitchFamily="18" charset="-78"/>
            </a:endParaRPr>
          </a:p>
        </p:txBody>
      </p:sp>
      <p:sp>
        <p:nvSpPr>
          <p:cNvPr id="112" name="Google Shape;112;p17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2.</a:t>
            </a:r>
            <a:endParaRPr sz="6000" dirty="0">
              <a:solidFill>
                <a:schemeClr val="accent4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400" dirty="0">
                <a:latin typeface="IRANSans" panose="02040503050201020203" pitchFamily="18" charset="-78"/>
                <a:cs typeface="IRANSans" panose="02040503050201020203" pitchFamily="18" charset="-78"/>
              </a:rPr>
              <a:t>تشریح موضوع</a:t>
            </a:r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Description of the subject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31300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/>
          <p:nvPr/>
        </p:nvSpPr>
        <p:spPr>
          <a:xfrm>
            <a:off x="5725650" y="909615"/>
            <a:ext cx="1875600" cy="18528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8"/>
          <p:cNvSpPr txBox="1">
            <a:spLocks noGrp="1"/>
          </p:cNvSpPr>
          <p:nvPr>
            <p:ph type="ctrTitle" idx="4294967295"/>
          </p:nvPr>
        </p:nvSpPr>
        <p:spPr>
          <a:xfrm>
            <a:off x="533400" y="1252131"/>
            <a:ext cx="477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Big concept</a:t>
            </a:r>
            <a:endParaRPr sz="6000" b="1" dirty="0"/>
          </a:p>
        </p:txBody>
      </p:sp>
      <p:sp>
        <p:nvSpPr>
          <p:cNvPr id="119" name="Google Shape;119;p18"/>
          <p:cNvSpPr txBox="1">
            <a:spLocks noGrp="1"/>
          </p:cNvSpPr>
          <p:nvPr>
            <p:ph type="subTitle" idx="4294967295"/>
          </p:nvPr>
        </p:nvSpPr>
        <p:spPr>
          <a:xfrm>
            <a:off x="533399" y="2394538"/>
            <a:ext cx="5112327" cy="12838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algn="justLow" rtl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fa-IR" sz="1600" dirty="0">
                <a:latin typeface="IRANSans" panose="02040503050201020203" pitchFamily="18" charset="-78"/>
                <a:ea typeface="Calibri" panose="020F0502020204030204" pitchFamily="34" charset="0"/>
                <a:cs typeface="IRANSans" panose="02040503050201020203" pitchFamily="18" charset="-78"/>
              </a:rPr>
              <a:t>تشخیص کشتی </a:t>
            </a:r>
          </a:p>
        </p:txBody>
      </p:sp>
      <p:cxnSp>
        <p:nvCxnSpPr>
          <p:cNvPr id="120" name="Google Shape;120;p18"/>
          <p:cNvCxnSpPr/>
          <p:nvPr/>
        </p:nvCxnSpPr>
        <p:spPr>
          <a:xfrm rot="10800000" flipH="1">
            <a:off x="6805299" y="540952"/>
            <a:ext cx="143700" cy="377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Google Shape;121;p18"/>
          <p:cNvCxnSpPr/>
          <p:nvPr/>
        </p:nvCxnSpPr>
        <p:spPr>
          <a:xfrm flipH="1">
            <a:off x="7451750" y="1182125"/>
            <a:ext cx="337200" cy="131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8"/>
          <p:cNvCxnSpPr>
            <a:endCxn id="117" idx="6"/>
          </p:cNvCxnSpPr>
          <p:nvPr/>
        </p:nvCxnSpPr>
        <p:spPr>
          <a:xfrm rot="10800000">
            <a:off x="7601250" y="1836015"/>
            <a:ext cx="998100" cy="98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Google Shape;123;p18"/>
          <p:cNvSpPr/>
          <p:nvPr/>
        </p:nvSpPr>
        <p:spPr>
          <a:xfrm>
            <a:off x="5875408" y="1057537"/>
            <a:ext cx="1576200" cy="1556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Google Shape;124;p18"/>
          <p:cNvGrpSpPr/>
          <p:nvPr/>
        </p:nvGrpSpPr>
        <p:grpSpPr>
          <a:xfrm>
            <a:off x="6224310" y="1351742"/>
            <a:ext cx="878284" cy="816182"/>
            <a:chOff x="5972700" y="2330200"/>
            <a:chExt cx="411625" cy="387275"/>
          </a:xfrm>
        </p:grpSpPr>
        <p:sp>
          <p:nvSpPr>
            <p:cNvPr id="125" name="Google Shape;125;p1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127" name="Google Shape;127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fa-IR" b="1" dirty="0">
                <a:latin typeface="IRANSans" panose="02040503050201020203" pitchFamily="18" charset="-78"/>
                <a:cs typeface="IRANSans" panose="02040503050201020203" pitchFamily="18" charset="-78"/>
              </a:rPr>
              <a:t>		۲</a:t>
            </a:r>
            <a:endParaRPr b="1" dirty="0">
              <a:latin typeface="IRANSans" panose="02040503050201020203" pitchFamily="18" charset="-78"/>
              <a:cs typeface="IRANSans" panose="02040503050201020203" pitchFamily="18" charset="-78"/>
            </a:endParaRPr>
          </a:p>
          <a:p>
            <a:pPr marL="0" lvl="0" indent="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fa-IR" sz="1400" dirty="0">
                <a:latin typeface="IRANSans" panose="02040503050201020203" pitchFamily="18" charset="-78"/>
                <a:cs typeface="IRANSans" panose="02040503050201020203" pitchFamily="18" charset="-78"/>
              </a:rPr>
              <a:t>مقیاس های فضایی و نسبت های چندگانه</a:t>
            </a:r>
            <a:endParaRPr lang="en-US" sz="1400" dirty="0">
              <a:latin typeface="IRANSans" panose="02040503050201020203" pitchFamily="18" charset="-78"/>
              <a:cs typeface="IRANSans" panose="02040503050201020203" pitchFamily="18" charset="-78"/>
            </a:endParaRPr>
          </a:p>
        </p:txBody>
      </p:sp>
      <p:sp>
        <p:nvSpPr>
          <p:cNvPr id="133" name="Google Shape;133;p19"/>
          <p:cNvSpPr txBox="1">
            <a:spLocks noGrp="1"/>
          </p:cNvSpPr>
          <p:nvPr>
            <p:ph type="title"/>
          </p:nvPr>
        </p:nvSpPr>
        <p:spPr>
          <a:xfrm>
            <a:off x="786150" y="335829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a-IR">
                <a:latin typeface="IRANSans" panose="02040503050201020203" pitchFamily="18" charset="-78"/>
                <a:cs typeface="IRANSans" panose="02040503050201020203" pitchFamily="18" charset="-78"/>
              </a:rPr>
              <a:t>ضرورت ها</a:t>
            </a:r>
            <a:endParaRPr dirty="0"/>
          </a:p>
        </p:txBody>
      </p:sp>
      <p:sp>
        <p:nvSpPr>
          <p:cNvPr id="134" name="Google Shape;134;p19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1">
              <a:spcBef>
                <a:spcPts val="600"/>
              </a:spcBef>
              <a:spcAft>
                <a:spcPts val="0"/>
              </a:spcAft>
              <a:buNone/>
            </a:pPr>
            <a:r>
              <a:rPr lang="fa-IR" b="1" dirty="0">
                <a:latin typeface="IRANSans" panose="02040503050201020203" pitchFamily="18" charset="-78"/>
                <a:cs typeface="IRANSans" panose="02040503050201020203" pitchFamily="18" charset="-78"/>
              </a:rPr>
              <a:t>		۱</a:t>
            </a:r>
            <a:endParaRPr lang="en-US" b="1" dirty="0">
              <a:latin typeface="IRANSans" panose="02040503050201020203" pitchFamily="18" charset="-78"/>
              <a:cs typeface="IRANSans" panose="02040503050201020203" pitchFamily="18" charset="-78"/>
            </a:endParaRPr>
          </a:p>
          <a:p>
            <a:pPr marL="0" lvl="0" indent="0" algn="r" rtl="1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fa-IR" sz="1400" dirty="0">
                <a:latin typeface="IRANSans" panose="02040503050201020203" pitchFamily="18" charset="-78"/>
                <a:cs typeface="IRANSans" panose="02040503050201020203" pitchFamily="18" charset="-78"/>
              </a:rPr>
              <a:t>عدم تعادل طبقاتی</a:t>
            </a:r>
            <a:endParaRPr lang="en-US" sz="1400" dirty="0">
              <a:latin typeface="IRANSans" panose="02040503050201020203" pitchFamily="18" charset="-78"/>
              <a:cs typeface="IRANSans" panose="02040503050201020203" pitchFamily="18" charset="-78"/>
            </a:endParaRPr>
          </a:p>
        </p:txBody>
      </p:sp>
      <p:sp>
        <p:nvSpPr>
          <p:cNvPr id="135" name="Google Shape;135;p1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181437" y="1754794"/>
            <a:ext cx="6740666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6000" dirty="0">
                <a:solidFill>
                  <a:schemeClr val="accent4"/>
                </a:solidFill>
              </a:rPr>
              <a:t>3.</a:t>
            </a: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2000" dirty="0">
                <a:latin typeface="IRANSans" panose="02040503050201020203" pitchFamily="18" charset="-78"/>
                <a:cs typeface="IRANSans" panose="02040503050201020203" pitchFamily="18" charset="-78"/>
              </a:rPr>
              <a:t>تکنیک </a:t>
            </a:r>
            <a:r>
              <a:rPr lang="en-US" sz="2000" dirty="0">
                <a:latin typeface="IRANSans" panose="02040503050201020203" pitchFamily="18" charset="-78"/>
                <a:cs typeface="IRANSans" panose="02040503050201020203" pitchFamily="18" charset="-78"/>
              </a:rPr>
              <a:t>YOLO </a:t>
            </a:r>
            <a:r>
              <a:rPr lang="fa-IR" sz="2000" dirty="0">
                <a:latin typeface="IRANSans" panose="02040503050201020203" pitchFamily="18" charset="-78"/>
                <a:cs typeface="IRANSans" panose="02040503050201020203" pitchFamily="18" charset="-78"/>
              </a:rPr>
              <a:t>  به عنوان یک رویکرد جدید برای تشخیص اشیاء.</a:t>
            </a:r>
            <a:endParaRPr lang="fa-IR" sz="4400" dirty="0">
              <a:latin typeface="IRANSans" panose="02040503050201020203" pitchFamily="18" charset="-78"/>
              <a:cs typeface="IRANSans" panose="02040503050201020203" pitchFamily="18" charset="-78"/>
            </a:endParaRPr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YOLO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333504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4"/>
                </a:solidFill>
              </a:rPr>
              <a:t>4.</a:t>
            </a:r>
            <a:endParaRPr sz="6000" dirty="0">
              <a:solidFill>
                <a:schemeClr val="accent4"/>
              </a:solidFill>
            </a:endParaRPr>
          </a:p>
          <a:p>
            <a:pPr marL="0" lvl="0" indent="0" algn="r" rtl="1">
              <a:spcBef>
                <a:spcPts val="0"/>
              </a:spcBef>
              <a:spcAft>
                <a:spcPts val="0"/>
              </a:spcAft>
              <a:buNone/>
            </a:pPr>
            <a:r>
              <a:rPr lang="fa-IR" sz="4400" dirty="0">
                <a:latin typeface="IRANSans" panose="02040503050201020203" pitchFamily="18" charset="-78"/>
                <a:cs typeface="IRANSans" panose="02040503050201020203" pitchFamily="18" charset="-78"/>
              </a:rPr>
              <a:t>رویکرد پیشنهادی</a:t>
            </a:r>
          </a:p>
        </p:txBody>
      </p:sp>
      <p:sp>
        <p:nvSpPr>
          <p:cNvPr id="98" name="Google Shape;98;p15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Proposed Approach</a:t>
            </a:r>
            <a:endParaRPr dirty="0"/>
          </a:p>
        </p:txBody>
      </p:sp>
      <p:sp>
        <p:nvSpPr>
          <p:cNvPr id="99" name="Google Shape;99;p15"/>
          <p:cNvSpPr txBox="1">
            <a:spLocks noGrp="1"/>
          </p:cNvSpPr>
          <p:nvPr>
            <p:ph type="sldNum" idx="4294967295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5714872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338</Words>
  <Application>Microsoft Office PowerPoint</Application>
  <PresentationFormat>On-screen Show (16:9)</PresentationFormat>
  <Paragraphs>90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IRANSans</vt:lpstr>
      <vt:lpstr>Arial</vt:lpstr>
      <vt:lpstr>Source Sans Pro</vt:lpstr>
      <vt:lpstr>Times</vt:lpstr>
      <vt:lpstr>Söhne</vt:lpstr>
      <vt:lpstr>Roboto Slab</vt:lpstr>
      <vt:lpstr>Cordelia template</vt:lpstr>
      <vt:lpstr>تشخیص انواع کشتی توسط الگوریتم YOLO در تصاویر </vt:lpstr>
      <vt:lpstr>سلام!</vt:lpstr>
      <vt:lpstr>1. مسئله و اهداف اصلی</vt:lpstr>
      <vt:lpstr>Main problem and objectives</vt:lpstr>
      <vt:lpstr>2. تشریح موضوع</vt:lpstr>
      <vt:lpstr>Big concept</vt:lpstr>
      <vt:lpstr>ضرورت ها</vt:lpstr>
      <vt:lpstr>3. تکنیک YOLO   به عنوان یک رویکرد جدید برای تشخیص اشیاء.</vt:lpstr>
      <vt:lpstr>4. رویکرد پیشنهادی</vt:lpstr>
      <vt:lpstr>Proposed Approach</vt:lpstr>
      <vt:lpstr>Proposed Approach</vt:lpstr>
      <vt:lpstr>Proposed Approach</vt:lpstr>
      <vt:lpstr>5. نتایج مورد انتظار</vt:lpstr>
      <vt:lpstr>Results</vt:lpstr>
      <vt:lpstr>Results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چتبات صوتی مبتنی‌بر تعبیه گفتاری فارسی</dc:title>
  <dc:creator>mohammad khe</dc:creator>
  <cp:lastModifiedBy>mohammad khe</cp:lastModifiedBy>
  <cp:revision>143</cp:revision>
  <dcterms:modified xsi:type="dcterms:W3CDTF">2024-02-28T08:10:18Z</dcterms:modified>
</cp:coreProperties>
</file>